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1"/>
  </p:notesMasterIdLst>
  <p:sldIdLst>
    <p:sldId id="256" r:id="rId4"/>
    <p:sldId id="284" r:id="rId5"/>
    <p:sldId id="285" r:id="rId6"/>
    <p:sldId id="286" r:id="rId7"/>
    <p:sldId id="287" r:id="rId8"/>
    <p:sldId id="295" r:id="rId9"/>
    <p:sldId id="294" r:id="rId10"/>
    <p:sldId id="289" r:id="rId11"/>
    <p:sldId id="293" r:id="rId12"/>
    <p:sldId id="296" r:id="rId13"/>
    <p:sldId id="298" r:id="rId14"/>
    <p:sldId id="299" r:id="rId15"/>
    <p:sldId id="300" r:id="rId16"/>
    <p:sldId id="301" r:id="rId17"/>
    <p:sldId id="264" r:id="rId18"/>
    <p:sldId id="262" r:id="rId19"/>
    <p:sldId id="276" r:id="rId20"/>
    <p:sldId id="265" r:id="rId21"/>
    <p:sldId id="268" r:id="rId22"/>
    <p:sldId id="267" r:id="rId23"/>
    <p:sldId id="266" r:id="rId24"/>
    <p:sldId id="282" r:id="rId25"/>
    <p:sldId id="277" r:id="rId26"/>
    <p:sldId id="278" r:id="rId27"/>
    <p:sldId id="279" r:id="rId28"/>
    <p:sldId id="280" r:id="rId29"/>
    <p:sldId id="281" r:id="rId30"/>
    <p:sldId id="283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9"/>
          <c:order val="0"/>
          <c:tx>
            <c:strRef>
              <c:f>Overall!$A$11</c:f>
              <c:strCache>
                <c:ptCount val="1"/>
                <c:pt idx="0">
                  <c:v>Total Awards</c:v>
                </c:pt>
              </c:strCache>
            </c:strRef>
          </c:tx>
          <c:spPr>
            <a:ln w="28575" cap="rnd">
              <a:solidFill>
                <a:srgbClr val="004466"/>
              </a:solidFill>
              <a:round/>
            </a:ln>
            <a:effectLst/>
          </c:spPr>
          <c:marker>
            <c:symbol val="none"/>
          </c:marker>
          <c:cat>
            <c:numRef>
              <c:f>Overall!$B$1:$H$1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Overall!$B$11:$H$11</c:f>
              <c:numCache>
                <c:formatCode>#,##0</c:formatCode>
                <c:ptCount val="7"/>
                <c:pt idx="0">
                  <c:v>117814</c:v>
                </c:pt>
                <c:pt idx="1">
                  <c:v>119842</c:v>
                </c:pt>
                <c:pt idx="2">
                  <c:v>125184</c:v>
                </c:pt>
                <c:pt idx="3">
                  <c:v>131609</c:v>
                </c:pt>
                <c:pt idx="4">
                  <c:v>133025</c:v>
                </c:pt>
                <c:pt idx="5">
                  <c:v>135705</c:v>
                </c:pt>
                <c:pt idx="6">
                  <c:v>131640</c:v>
                </c:pt>
              </c:numCache>
            </c:numRef>
          </c:val>
          <c:smooth val="0"/>
        </c:ser>
        <c:ser>
          <c:idx val="10"/>
          <c:order val="1"/>
          <c:tx>
            <c:strRef>
              <c:f>Overall!$A$12</c:f>
              <c:strCache>
                <c:ptCount val="1"/>
                <c:pt idx="0">
                  <c:v>Projected Need</c:v>
                </c:pt>
              </c:strCache>
            </c:strRef>
          </c:tx>
          <c:spPr>
            <a:ln w="28575" cap="rnd">
              <a:solidFill>
                <a:srgbClr val="6CFF53"/>
              </a:solidFill>
              <a:round/>
            </a:ln>
            <a:effectLst/>
          </c:spPr>
          <c:marker>
            <c:symbol val="none"/>
          </c:marker>
          <c:cat>
            <c:numRef>
              <c:f>Overall!$B$1:$H$1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Overall!$B$12:$H$12</c:f>
              <c:numCache>
                <c:formatCode>General</c:formatCode>
                <c:ptCount val="7"/>
                <c:pt idx="0">
                  <c:v>112246</c:v>
                </c:pt>
                <c:pt idx="1">
                  <c:v>116646</c:v>
                </c:pt>
                <c:pt idx="2">
                  <c:v>121046</c:v>
                </c:pt>
                <c:pt idx="3">
                  <c:v>125446</c:v>
                </c:pt>
                <c:pt idx="4">
                  <c:v>129846</c:v>
                </c:pt>
                <c:pt idx="5">
                  <c:v>134246</c:v>
                </c:pt>
                <c:pt idx="6">
                  <c:v>138646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11136"/>
        <c:axId val="916126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Overall!$A$2</c15:sqref>
                        </c15:formulaRef>
                      </c:ext>
                    </c:extLst>
                    <c:strCache>
                      <c:ptCount val="1"/>
                      <c:pt idx="0">
                        <c:v>Public Universities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Overall!$B$2:$H$2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33800</c:v>
                      </c:pt>
                      <c:pt idx="1">
                        <c:v>33863</c:v>
                      </c:pt>
                      <c:pt idx="2">
                        <c:v>34007</c:v>
                      </c:pt>
                      <c:pt idx="3">
                        <c:v>33927</c:v>
                      </c:pt>
                      <c:pt idx="4">
                        <c:v>34790</c:v>
                      </c:pt>
                      <c:pt idx="5">
                        <c:v>34495</c:v>
                      </c:pt>
                      <c:pt idx="6">
                        <c:v>33774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Overall!$A$3</c15:sqref>
                        </c15:formulaRef>
                      </c:ext>
                    </c:extLst>
                    <c:strCache>
                      <c:ptCount val="1"/>
                      <c:pt idx="0">
                        <c:v>Community College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Overall!$B$3:$H$3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30561</c:v>
                      </c:pt>
                      <c:pt idx="1">
                        <c:v>32351</c:v>
                      </c:pt>
                      <c:pt idx="2">
                        <c:v>33603</c:v>
                      </c:pt>
                      <c:pt idx="3">
                        <c:v>36194</c:v>
                      </c:pt>
                      <c:pt idx="4">
                        <c:v>39172</c:v>
                      </c:pt>
                      <c:pt idx="5">
                        <c:v>40448</c:v>
                      </c:pt>
                      <c:pt idx="6">
                        <c:v>41653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Overall!$A$4</c15:sqref>
                        </c15:formulaRef>
                      </c:ext>
                    </c:extLst>
                    <c:strCache>
                      <c:ptCount val="1"/>
                      <c:pt idx="0">
                        <c:v>NFP Private 4-yr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Overall!$B$4:$H$4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31130</c:v>
                      </c:pt>
                      <c:pt idx="1">
                        <c:v>31645</c:v>
                      </c:pt>
                      <c:pt idx="2">
                        <c:v>32191</c:v>
                      </c:pt>
                      <c:pt idx="3">
                        <c:v>32348</c:v>
                      </c:pt>
                      <c:pt idx="4">
                        <c:v>32376</c:v>
                      </c:pt>
                      <c:pt idx="5">
                        <c:v>32527</c:v>
                      </c:pt>
                      <c:pt idx="6">
                        <c:v>32401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Overall!$A$5</c15:sqref>
                        </c15:formulaRef>
                      </c:ext>
                    </c:extLst>
                    <c:strCache>
                      <c:ptCount val="1"/>
                      <c:pt idx="0">
                        <c:v>NFP Private 2-yr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Overall!$B$5:$H$5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267</c:v>
                      </c:pt>
                      <c:pt idx="1">
                        <c:v>230</c:v>
                      </c:pt>
                      <c:pt idx="2">
                        <c:v>219</c:v>
                      </c:pt>
                      <c:pt idx="3">
                        <c:v>196</c:v>
                      </c:pt>
                      <c:pt idx="4">
                        <c:v>122</c:v>
                      </c:pt>
                      <c:pt idx="5">
                        <c:v>78</c:v>
                      </c:pt>
                      <c:pt idx="6">
                        <c:v>100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Overall!$A$6</c15:sqref>
                        </c15:formulaRef>
                      </c:ext>
                    </c:extLst>
                    <c:strCache>
                      <c:ptCount val="1"/>
                      <c:pt idx="0">
                        <c:v>FP Private 4-yr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Overall!$B$6:$H$6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13691</c:v>
                      </c:pt>
                      <c:pt idx="1">
                        <c:v>13785</c:v>
                      </c:pt>
                      <c:pt idx="2">
                        <c:v>15335</c:v>
                      </c:pt>
                      <c:pt idx="3">
                        <c:v>15368</c:v>
                      </c:pt>
                      <c:pt idx="4">
                        <c:v>13776</c:v>
                      </c:pt>
                      <c:pt idx="5">
                        <c:v>15151</c:v>
                      </c:pt>
                      <c:pt idx="6">
                        <c:v>14027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Overall!$A$7</c15:sqref>
                        </c15:formulaRef>
                      </c:ext>
                    </c:extLst>
                    <c:strCache>
                      <c:ptCount val="1"/>
                      <c:pt idx="0">
                        <c:v>FP Private 2-yr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Overall!$B$7:$H$7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4466</c:v>
                      </c:pt>
                      <c:pt idx="1">
                        <c:v>4193</c:v>
                      </c:pt>
                      <c:pt idx="2">
                        <c:v>4763</c:v>
                      </c:pt>
                      <c:pt idx="3">
                        <c:v>5459</c:v>
                      </c:pt>
                      <c:pt idx="4">
                        <c:v>5481</c:v>
                      </c:pt>
                      <c:pt idx="5">
                        <c:v>5120</c:v>
                      </c:pt>
                      <c:pt idx="6">
                        <c:v>3695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Overall!$A$8</c15:sqref>
                        </c15:formulaRef>
                      </c:ext>
                    </c:extLst>
                    <c:strCache>
                      <c:ptCount val="1"/>
                      <c:pt idx="0">
                        <c:v>Public &lt;2-yr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Overall!$B$8:$H$8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95</c:v>
                      </c:pt>
                      <c:pt idx="1">
                        <c:v>58</c:v>
                      </c:pt>
                      <c:pt idx="2">
                        <c:v>241</c:v>
                      </c:pt>
                      <c:pt idx="3">
                        <c:v>273</c:v>
                      </c:pt>
                      <c:pt idx="4">
                        <c:v>178</c:v>
                      </c:pt>
                      <c:pt idx="5">
                        <c:v>188</c:v>
                      </c:pt>
                      <c:pt idx="6">
                        <c:v>167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Overall!$A$9</c15:sqref>
                        </c15:formulaRef>
                      </c:ext>
                    </c:extLst>
                    <c:strCache>
                      <c:ptCount val="1"/>
                      <c:pt idx="0">
                        <c:v>FP Private &lt;2-yr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Overall!$B$9:$H$9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3562</c:v>
                      </c:pt>
                      <c:pt idx="1">
                        <c:v>3486</c:v>
                      </c:pt>
                      <c:pt idx="2">
                        <c:v>4475</c:v>
                      </c:pt>
                      <c:pt idx="3">
                        <c:v>7532</c:v>
                      </c:pt>
                      <c:pt idx="4">
                        <c:v>6753</c:v>
                      </c:pt>
                      <c:pt idx="5">
                        <c:v>7309</c:v>
                      </c:pt>
                      <c:pt idx="6">
                        <c:v>5729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Overall!$A$10</c15:sqref>
                        </c15:formulaRef>
                      </c:ext>
                    </c:extLst>
                    <c:strCache>
                      <c:ptCount val="1"/>
                      <c:pt idx="0">
                        <c:v>NFP Private &lt;2-yr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Overall!$B$1:$H$1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Overall!$B$10:$H$10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242</c:v>
                      </c:pt>
                      <c:pt idx="1">
                        <c:v>231</c:v>
                      </c:pt>
                      <c:pt idx="2">
                        <c:v>350</c:v>
                      </c:pt>
                      <c:pt idx="3">
                        <c:v>312</c:v>
                      </c:pt>
                      <c:pt idx="4">
                        <c:v>377</c:v>
                      </c:pt>
                      <c:pt idx="5">
                        <c:v>389</c:v>
                      </c:pt>
                      <c:pt idx="6">
                        <c:v>94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916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91612672"/>
        <c:crosses val="autoZero"/>
        <c:auto val="1"/>
        <c:lblAlgn val="ctr"/>
        <c:lblOffset val="100"/>
        <c:noMultiLvlLbl val="0"/>
      </c:catAx>
      <c:valAx>
        <c:axId val="91612672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9161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andara" panose="020E0502030303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2779143510916E-2"/>
          <c:y val="4.0701813741936127E-2"/>
          <c:w val="0.94190862299085731"/>
          <c:h val="0.947249367945853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F005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D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9F9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5EFF05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0"/>
                  <c:y val="8.3582089552238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STEM</c:v>
                </c:pt>
                <c:pt idx="1">
                  <c:v>Non-STEM Health Professions</c:v>
                </c:pt>
                <c:pt idx="2">
                  <c:v>Other Bachelor's</c:v>
                </c:pt>
                <c:pt idx="3">
                  <c:v>Total Bachelor's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0.18</c:v>
                </c:pt>
                <c:pt idx="1">
                  <c:v>0.69</c:v>
                </c:pt>
                <c:pt idx="2">
                  <c:v>-0.01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344896"/>
        <c:axId val="91346432"/>
      </c:barChart>
      <c:catAx>
        <c:axId val="913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46432"/>
        <c:crosses val="autoZero"/>
        <c:auto val="1"/>
        <c:lblAlgn val="ctr"/>
        <c:lblOffset val="100"/>
        <c:noMultiLvlLbl val="0"/>
      </c:catAx>
      <c:valAx>
        <c:axId val="913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4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68C6-498F-419F-A7D7-3FA062278695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FCEA-2CB7-4574-9553-40E7738B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841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56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10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18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7AB8-750B-4A64-9824-AD7845824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7AB8-750B-4A64-9824-AD7845824E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9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FFEDABF-E489-464B-8306-63D4FC63DA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0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22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93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Depending on the researcher and the partnership, there can be quite a bit of overlap between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05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9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0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8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8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9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4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0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98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D83252-5C72-4EEF-ABF7-2821BA5F89BC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5A325D-33E3-4D76-BCF2-FBA12F912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4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black"/>
                </a:solidFill>
              </a:rPr>
              <a:pPr/>
              <a:t>7/22/2016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9854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white"/>
                </a:solidFill>
              </a:rPr>
              <a:pPr/>
              <a:t>7/22/2016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7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white"/>
                </a:solidFill>
              </a:rPr>
              <a:pPr/>
              <a:t>7/22/2016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166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black"/>
                </a:solidFill>
              </a:rPr>
              <a:pPr/>
              <a:t>7/22/2016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79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white"/>
                </a:solidFill>
              </a:rPr>
              <a:pPr/>
              <a:t>7/22/2016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3704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black"/>
                </a:solidFill>
              </a:rPr>
              <a:pPr/>
              <a:t>7/22/2016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7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black"/>
                </a:solidFill>
              </a:rPr>
              <a:pPr/>
              <a:t>7/22/2016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4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D83252-5C72-4EEF-ABF7-2821BA5F89BC}" type="datetimeFigureOut">
              <a:rPr lang="en-US" smtClean="0">
                <a:solidFill>
                  <a:prstClr val="white"/>
                </a:solidFill>
              </a:rPr>
              <a:pPr/>
              <a:t>7/22/2016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5A325D-33E3-4D76-BCF2-FBA12F9123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3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black"/>
                </a:solidFill>
              </a:rPr>
              <a:pPr/>
              <a:t>7/22/2016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25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>
                <a:solidFill>
                  <a:prstClr val="black"/>
                </a:solidFill>
              </a:rPr>
              <a:pPr/>
              <a:t>7/22/2016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4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D83252-5C72-4EEF-ABF7-2821BA5F89BC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5A325D-33E3-4D76-BCF2-FBA12F912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66F-32A0-4E4B-9AF5-9DB26CEAF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330F-376D-4B36-83A8-DCEC72191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3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D83252-5C72-4EEF-ABF7-2821BA5F89BC}" type="datetimeFigureOut">
              <a:rPr lang="en-US" smtClean="0">
                <a:solidFill>
                  <a:prstClr val="black"/>
                </a:solidFill>
              </a:rPr>
              <a:pPr/>
              <a:t>7/22/2016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5A325D-33E3-4D76-BCF2-FBA12F9123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5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2296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Workforce Outcomes:</a:t>
            </a:r>
            <a:br>
              <a:rPr lang="en-US" dirty="0" smtClean="0"/>
            </a:br>
            <a:r>
              <a:rPr lang="en-US" sz="4400" dirty="0" smtClean="0"/>
              <a:t>Job-Based Perspective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George W. Putnam</a:t>
            </a:r>
            <a:br>
              <a:rPr lang="en-US" sz="2300" dirty="0" smtClean="0"/>
            </a:br>
            <a:r>
              <a:rPr lang="en-US" sz="2300" dirty="0" smtClean="0"/>
              <a:t>Illinois Department of Employment Security</a:t>
            </a:r>
            <a:br>
              <a:rPr lang="en-US" sz="2300" dirty="0" smtClean="0"/>
            </a:br>
            <a:endParaRPr lang="en-US" sz="2300" dirty="0" smtClean="0"/>
          </a:p>
          <a:p>
            <a:r>
              <a:rPr lang="en-US" sz="2300" dirty="0" smtClean="0"/>
              <a:t>2016 College Changes Everything</a:t>
            </a:r>
          </a:p>
          <a:p>
            <a:r>
              <a:rPr lang="en-US" sz="2300" dirty="0" smtClean="0"/>
              <a:t>July 21, 2016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4796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28651" y="533400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Completion for What?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98355" y="1371600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 Light" panose="020F0302020204030204" pitchFamily="34" charset="0"/>
              </a:rPr>
              <a:t>Are graduates successful in their attempts to enter the workforce? 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 Light" panose="020F0302020204030204" pitchFamily="34" charset="0"/>
              </a:rPr>
              <a:t>How long did it take them to enter the workforce?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 Light" panose="020F0302020204030204" pitchFamily="34" charset="0"/>
              </a:rPr>
              <a:t>Are they working in occupations related to their program? 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 smtClean="0">
                <a:latin typeface="Calibri Light" panose="020F0302020204030204" pitchFamily="34" charset="0"/>
              </a:rPr>
              <a:t>How stable is their employment?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 smtClean="0">
                <a:latin typeface="Calibri Light" panose="020F0302020204030204" pitchFamily="34" charset="0"/>
              </a:rPr>
              <a:t>How do they perform relative to individuals with other majors, from different schools, to other workers?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 smtClean="0">
                <a:latin typeface="Calibri Light" panose="020F0302020204030204" pitchFamily="34" charset="0"/>
              </a:rPr>
              <a:t>If they aren’t working are they continuing their education?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8649" y="457200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Research Partnerships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07533" y="1461471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Agencies have limited resources and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required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meet statutory requirements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7482" lvl="1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other agencies</a:t>
            </a:r>
          </a:p>
          <a:p>
            <a:pPr marL="427482" lvl="1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researchers at universities and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centers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7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28650" y="457200"/>
            <a:ext cx="8210550" cy="99427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Data and Research Partnerships</a:t>
            </a:r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28650" y="1295400"/>
            <a:ext cx="7886700" cy="3455113"/>
          </a:xfrm>
          <a:prstGeom prst="rect">
            <a:avLst/>
          </a:prstGeom>
        </p:spPr>
        <p:txBody>
          <a:bodyPr vert="horz" lIns="68569" tIns="68569" rIns="68569" bIns="68569" anchor="t" anchorCtr="0">
            <a:noAutofit/>
          </a:bodyPr>
          <a:lstStyle/>
          <a:p>
            <a:pPr marL="514350" indent="-342900"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Meet </a:t>
            </a:r>
            <a:r>
              <a:rPr lang="en-US" dirty="0">
                <a:latin typeface="Calibri Light" panose="020F0302020204030204" pitchFamily="34" charset="0"/>
              </a:rPr>
              <a:t>the demand for quality </a:t>
            </a:r>
            <a:r>
              <a:rPr lang="en-US" dirty="0" smtClean="0">
                <a:latin typeface="Calibri Light" panose="020F0302020204030204" pitchFamily="34" charset="0"/>
              </a:rPr>
              <a:t>research </a:t>
            </a:r>
          </a:p>
          <a:p>
            <a:pPr marL="514350" indent="-342900"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Unbiased and politically neutral </a:t>
            </a:r>
          </a:p>
          <a:p>
            <a:pPr marL="514350" indent="-342900"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Add to and complement agency capacity</a:t>
            </a:r>
          </a:p>
          <a:p>
            <a:pPr marL="514350" indent="-342900"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Integrate both </a:t>
            </a:r>
            <a:r>
              <a:rPr lang="en-US" dirty="0">
                <a:latin typeface="Calibri Light" panose="020F0302020204030204" pitchFamily="34" charset="0"/>
              </a:rPr>
              <a:t>policy and academic approaches to analysis and problem solving. 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514350" indent="-342900"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Partnerships can </a:t>
            </a:r>
            <a:r>
              <a:rPr lang="en-US" dirty="0">
                <a:latin typeface="Calibri Light" panose="020F0302020204030204" pitchFamily="34" charset="0"/>
              </a:rPr>
              <a:t>provide needed specialized expertise to support </a:t>
            </a:r>
            <a:r>
              <a:rPr lang="en-US" dirty="0" smtClean="0">
                <a:latin typeface="Calibri Light" panose="020F0302020204030204" pitchFamily="34" charset="0"/>
              </a:rPr>
              <a:t>state/local </a:t>
            </a:r>
            <a:r>
              <a:rPr lang="en-US" dirty="0">
                <a:latin typeface="Calibri Light" panose="020F0302020204030204" pitchFamily="34" charset="0"/>
              </a:rPr>
              <a:t>policy. </a:t>
            </a:r>
            <a:endParaRPr lang="en-US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26375" y="457200"/>
            <a:ext cx="8210550" cy="99427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Data and Research Partnerships</a:t>
            </a: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17276" y="1451474"/>
            <a:ext cx="7886700" cy="4187325"/>
          </a:xfrm>
          <a:prstGeom prst="rect">
            <a:avLst/>
          </a:prstGeom>
        </p:spPr>
        <p:txBody>
          <a:bodyPr vert="horz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</a:rPr>
              <a:t>Research is a specialty field: most researchers focus on just a few areas and become expert in them. </a:t>
            </a:r>
            <a:endParaRPr lang="en-US" dirty="0" smtClean="0">
              <a:latin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Partnering </a:t>
            </a:r>
            <a:r>
              <a:rPr lang="en-US" dirty="0">
                <a:latin typeface="Calibri Light" panose="020F0302020204030204" pitchFamily="34" charset="0"/>
              </a:rPr>
              <a:t>with external researchers allows </a:t>
            </a:r>
            <a:r>
              <a:rPr lang="en-US" dirty="0" smtClean="0">
                <a:latin typeface="Calibri Light" panose="020F0302020204030204" pitchFamily="34" charset="0"/>
              </a:rPr>
              <a:t>agencies the </a:t>
            </a:r>
            <a:r>
              <a:rPr lang="en-US" dirty="0">
                <a:latin typeface="Calibri Light" panose="020F0302020204030204" pitchFamily="34" charset="0"/>
              </a:rPr>
              <a:t>flexibility to get the “best of </a:t>
            </a:r>
            <a:r>
              <a:rPr lang="en-US" dirty="0" smtClean="0">
                <a:latin typeface="Calibri Light" panose="020F0302020204030204" pitchFamily="34" charset="0"/>
              </a:rPr>
              <a:t>breed.”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Match </a:t>
            </a:r>
            <a:r>
              <a:rPr lang="en-US" dirty="0">
                <a:latin typeface="Calibri Light" panose="020F0302020204030204" pitchFamily="34" charset="0"/>
              </a:rPr>
              <a:t>agency needs </a:t>
            </a:r>
            <a:r>
              <a:rPr lang="en-US" dirty="0" smtClean="0">
                <a:latin typeface="Calibri Light" panose="020F0302020204030204" pitchFamily="34" charset="0"/>
              </a:rPr>
              <a:t>with </a:t>
            </a:r>
            <a:r>
              <a:rPr lang="en-US" dirty="0">
                <a:latin typeface="Calibri Light" panose="020F0302020204030204" pitchFamily="34" charset="0"/>
              </a:rPr>
              <a:t>the best mix of technical skills, content knowledge, and interest in policy work. </a:t>
            </a:r>
            <a:endParaRPr lang="en-US" dirty="0" smtClean="0">
              <a:latin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 Light" panose="020F0302020204030204" pitchFamily="34" charset="0"/>
              </a:rPr>
              <a:t>The relationship lasts only as long as necessary.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Drawbacks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Achieving flexible capacity based on need for methodological or topical expertise</a:t>
            </a:r>
          </a:p>
          <a:p>
            <a:r>
              <a:rPr lang="en-US" dirty="0">
                <a:latin typeface="Calibri Light" panose="020F0302020204030204" pitchFamily="34" charset="0"/>
              </a:rPr>
              <a:t>Tapping in-demand talent that would otherwise be out of reach</a:t>
            </a:r>
          </a:p>
          <a:p>
            <a:r>
              <a:rPr lang="en-US" dirty="0">
                <a:latin typeface="Calibri Light" panose="020F0302020204030204" pitchFamily="34" charset="0"/>
              </a:rPr>
              <a:t>Providing fruitful connections between policy, research, and practice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Finding </a:t>
            </a:r>
            <a:r>
              <a:rPr lang="en-US" dirty="0" smtClean="0">
                <a:latin typeface="Calibri Light" panose="020F0302020204030204" pitchFamily="34" charset="0"/>
              </a:rPr>
              <a:t>partners with </a:t>
            </a:r>
            <a:r>
              <a:rPr lang="en-US" dirty="0">
                <a:latin typeface="Calibri Light" panose="020F0302020204030204" pitchFamily="34" charset="0"/>
              </a:rPr>
              <a:t>the right expertise, interest, availability, and skill sets</a:t>
            </a:r>
          </a:p>
          <a:p>
            <a:r>
              <a:rPr lang="en-US" dirty="0">
                <a:latin typeface="Calibri Light" panose="020F0302020204030204" pitchFamily="34" charset="0"/>
              </a:rPr>
              <a:t>Finding resources to fund the research 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Competing priorities</a:t>
            </a:r>
            <a:endParaRPr lang="en-US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Outcome Narratives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Conventional Narrative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4294"/>
            <a:ext cx="4268788" cy="394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Individual-based measures</a:t>
            </a:r>
          </a:p>
          <a:p>
            <a:pPr lvl="1"/>
            <a:r>
              <a:rPr lang="en-US" dirty="0" smtClean="0"/>
              <a:t>Unit of analysis: SSN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Workforce outcomes</a:t>
            </a:r>
          </a:p>
          <a:p>
            <a:pPr lvl="1"/>
            <a:r>
              <a:rPr lang="en-US" dirty="0" smtClean="0"/>
              <a:t>Outcome comparisons linked to program completion, but disconnected from labor market status</a:t>
            </a:r>
          </a:p>
          <a:p>
            <a:pPr lvl="1"/>
            <a:r>
              <a:rPr lang="en-US" dirty="0" smtClean="0"/>
              <a:t>reference group comparisons are often misleading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Enhanced Narrative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270375" cy="39417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Job-based measures</a:t>
            </a:r>
          </a:p>
          <a:p>
            <a:pPr lvl="1"/>
            <a:r>
              <a:rPr lang="en-US" sz="1900" dirty="0" smtClean="0"/>
              <a:t>Unit of analysis: pairing of SSN and Employer UI Account</a:t>
            </a:r>
            <a:br>
              <a:rPr lang="en-US" sz="1900" dirty="0" smtClean="0"/>
            </a:br>
            <a:endParaRPr lang="en-US" sz="500" dirty="0" smtClean="0"/>
          </a:p>
          <a:p>
            <a:r>
              <a:rPr lang="en-US" sz="2200" dirty="0" smtClean="0"/>
              <a:t>Workforce outcomes</a:t>
            </a:r>
          </a:p>
          <a:p>
            <a:pPr lvl="1"/>
            <a:r>
              <a:rPr lang="en-US" sz="1900" dirty="0" smtClean="0"/>
              <a:t>Outcome comparisons link program completion to labor market status</a:t>
            </a:r>
          </a:p>
          <a:p>
            <a:pPr lvl="1"/>
            <a:r>
              <a:rPr lang="en-US" sz="1900" dirty="0" smtClean="0"/>
              <a:t>labor market status enhances cross-sectional and time-series reference group comparisons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Job stability as key determinant of labor market status</a:t>
            </a:r>
          </a:p>
          <a:p>
            <a:pPr lvl="1"/>
            <a:r>
              <a:rPr lang="en-US" dirty="0" smtClean="0"/>
              <a:t>Hire as start point</a:t>
            </a:r>
          </a:p>
          <a:p>
            <a:pPr lvl="1"/>
            <a:r>
              <a:rPr lang="en-US" dirty="0" smtClean="0"/>
              <a:t>Separation as end point</a:t>
            </a:r>
          </a:p>
          <a:p>
            <a:pPr lvl="1"/>
            <a:r>
              <a:rPr lang="en-US" dirty="0" smtClean="0"/>
              <a:t>Outcome comparison between training graduates and all IL worker (US Bureau of Census)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Conventional measures understate earnings outcomes</a:t>
            </a:r>
          </a:p>
          <a:p>
            <a:pPr lvl="1"/>
            <a:r>
              <a:rPr lang="en-US" dirty="0" smtClean="0"/>
              <a:t>Impact of partial employment on earnings</a:t>
            </a:r>
            <a:endParaRPr lang="en-US" dirty="0"/>
          </a:p>
          <a:p>
            <a:pPr lvl="1"/>
            <a:r>
              <a:rPr lang="en-US" dirty="0" smtClean="0"/>
              <a:t>Impact of dual jobholding on earnings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Career job- highest paying job held for 3 consecutive quarters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apping career job flows- industry and earnings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Job-Based Workforce Outcomes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09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2011 and 2012 graduates from a healthcare training program in a central Illinois county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Graduates were not enrolled in any other post-secondary training program from time of graduation through the beginning of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60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Post-graduation, job </a:t>
            </a:r>
            <a:r>
              <a:rPr lang="en-US" sz="2400" dirty="0"/>
              <a:t>stability for </a:t>
            </a:r>
            <a:r>
              <a:rPr lang="en-US" sz="2400" dirty="0" err="1"/>
              <a:t>Hlth</a:t>
            </a:r>
            <a:r>
              <a:rPr lang="en-US" sz="2400" dirty="0"/>
              <a:t> Grads </a:t>
            </a:r>
            <a:r>
              <a:rPr lang="en-US" sz="2400" dirty="0" smtClean="0"/>
              <a:t>improves markedly; second year </a:t>
            </a:r>
            <a:r>
              <a:rPr lang="en-US" sz="2400" dirty="0"/>
              <a:t>post-graduation, job stability for </a:t>
            </a:r>
            <a:r>
              <a:rPr lang="en-US" sz="2400" dirty="0" err="1"/>
              <a:t>Hlth</a:t>
            </a:r>
            <a:r>
              <a:rPr lang="en-US" sz="2400" dirty="0"/>
              <a:t> Grads </a:t>
            </a:r>
            <a:r>
              <a:rPr lang="en-US" sz="2400" dirty="0" smtClean="0"/>
              <a:t>nears 80%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65" y="1600200"/>
            <a:ext cx="62286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9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First </a:t>
            </a:r>
            <a:r>
              <a:rPr lang="en-US" sz="2400" dirty="0"/>
              <a:t>year </a:t>
            </a:r>
            <a:r>
              <a:rPr lang="en-US" sz="2400" dirty="0" smtClean="0"/>
              <a:t>post-graduation, job </a:t>
            </a:r>
            <a:r>
              <a:rPr lang="en-US" sz="2400" dirty="0"/>
              <a:t>stability for </a:t>
            </a:r>
            <a:r>
              <a:rPr lang="en-US" sz="2400" dirty="0" err="1"/>
              <a:t>Hlth</a:t>
            </a:r>
            <a:r>
              <a:rPr lang="en-US" sz="2400" dirty="0"/>
              <a:t> Grads is </a:t>
            </a:r>
            <a:r>
              <a:rPr lang="en-US" sz="2400" dirty="0" smtClean="0"/>
              <a:t>similar </a:t>
            </a:r>
            <a:r>
              <a:rPr lang="en-US" sz="2400" dirty="0"/>
              <a:t>to All </a:t>
            </a:r>
            <a:r>
              <a:rPr lang="en-US" sz="2400" dirty="0" err="1"/>
              <a:t>Hlth</a:t>
            </a:r>
            <a:r>
              <a:rPr lang="en-US" sz="2400" dirty="0"/>
              <a:t> </a:t>
            </a:r>
            <a:r>
              <a:rPr lang="en-US" sz="2400" dirty="0" smtClean="0"/>
              <a:t>Workers (age 22-24</a:t>
            </a:r>
            <a:r>
              <a:rPr lang="en-US" sz="2400" dirty="0"/>
              <a:t>); </a:t>
            </a:r>
            <a:r>
              <a:rPr lang="en-US" sz="2400" dirty="0" smtClean="0"/>
              <a:t>second year post-graduation, </a:t>
            </a:r>
            <a:r>
              <a:rPr lang="en-US" sz="2400" dirty="0"/>
              <a:t>job stability for </a:t>
            </a:r>
            <a:r>
              <a:rPr lang="en-US" sz="2400" dirty="0" err="1"/>
              <a:t>Hlth</a:t>
            </a:r>
            <a:r>
              <a:rPr lang="en-US" sz="2400" dirty="0"/>
              <a:t> Grads is </a:t>
            </a:r>
            <a:r>
              <a:rPr lang="en-US" sz="2400" dirty="0" smtClean="0"/>
              <a:t>higher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65" y="1600200"/>
            <a:ext cx="62286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 shift in educational policy from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Completion</a:t>
            </a:r>
          </a:p>
          <a:p>
            <a:pPr lvl="1"/>
            <a:r>
              <a:rPr lang="en-US" dirty="0"/>
              <a:t>Completion for What?</a:t>
            </a:r>
          </a:p>
          <a:p>
            <a:r>
              <a:rPr lang="en-US" dirty="0" smtClean="0"/>
              <a:t>Information technology infrastructure usually lags behind the policy changes.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Emphasis on Employment Outcomes?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3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Second year post-graduation, job </a:t>
            </a:r>
            <a:r>
              <a:rPr lang="en-US" sz="2400" dirty="0"/>
              <a:t>stability for </a:t>
            </a:r>
            <a:r>
              <a:rPr lang="en-US" sz="2400" dirty="0" err="1"/>
              <a:t>Hlth</a:t>
            </a:r>
            <a:r>
              <a:rPr lang="en-US" sz="2400" dirty="0"/>
              <a:t> Grads is higher than All </a:t>
            </a:r>
            <a:r>
              <a:rPr lang="en-US" sz="2400" dirty="0" err="1"/>
              <a:t>Hlth</a:t>
            </a:r>
            <a:r>
              <a:rPr lang="en-US" sz="2400" dirty="0"/>
              <a:t> </a:t>
            </a:r>
            <a:r>
              <a:rPr lang="en-US" sz="2400" dirty="0" smtClean="0"/>
              <a:t>Workers (age 25-34)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65" y="1600200"/>
            <a:ext cx="62286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4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First </a:t>
            </a:r>
            <a:r>
              <a:rPr lang="en-US" sz="2200" dirty="0"/>
              <a:t>year post-graduation, earnings for </a:t>
            </a:r>
            <a:r>
              <a:rPr lang="en-US" sz="2200" dirty="0" err="1"/>
              <a:t>Hlth</a:t>
            </a:r>
            <a:r>
              <a:rPr lang="en-US" sz="2200" dirty="0"/>
              <a:t> Grads is equal to All </a:t>
            </a:r>
            <a:r>
              <a:rPr lang="en-US" sz="2200" dirty="0" err="1"/>
              <a:t>Hlth</a:t>
            </a:r>
            <a:r>
              <a:rPr lang="en-US" sz="2200" dirty="0"/>
              <a:t> </a:t>
            </a:r>
            <a:r>
              <a:rPr lang="en-US" sz="2200" dirty="0" smtClean="0"/>
              <a:t>Workers </a:t>
            </a:r>
            <a:r>
              <a:rPr lang="en-US" sz="2200" dirty="0"/>
              <a:t>age 25-34; </a:t>
            </a:r>
            <a:r>
              <a:rPr lang="en-US" sz="2200" dirty="0" smtClean="0"/>
              <a:t>second </a:t>
            </a:r>
            <a:r>
              <a:rPr lang="en-US" sz="2200" dirty="0"/>
              <a:t>year post-graduation, earnings growth is 15% </a:t>
            </a:r>
            <a:r>
              <a:rPr lang="en-US" sz="2200" dirty="0" err="1"/>
              <a:t>Hlth</a:t>
            </a:r>
            <a:r>
              <a:rPr lang="en-US" sz="2200" dirty="0"/>
              <a:t> Grads and only 4.8% for All </a:t>
            </a:r>
            <a:r>
              <a:rPr lang="en-US" sz="2200" dirty="0" err="1"/>
              <a:t>Hlth</a:t>
            </a:r>
            <a:r>
              <a:rPr lang="en-US" sz="2200" dirty="0"/>
              <a:t> </a:t>
            </a:r>
            <a:r>
              <a:rPr lang="en-US" sz="2200" dirty="0" smtClean="0"/>
              <a:t>Workers </a:t>
            </a:r>
            <a:r>
              <a:rPr lang="en-US" sz="2200" dirty="0"/>
              <a:t>age 25-34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65" y="1600200"/>
            <a:ext cx="62286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 1- healthcare grads from county in central Illinois</a:t>
            </a:r>
          </a:p>
          <a:p>
            <a:r>
              <a:rPr lang="en-US" dirty="0" smtClean="0"/>
              <a:t>Focus- comparing outcomes for graduates from a local institution to other IL workers in the same local labor market (county, industry and age) </a:t>
            </a:r>
          </a:p>
          <a:p>
            <a:pPr lvl="1"/>
            <a:r>
              <a:rPr lang="en-US" dirty="0" smtClean="0"/>
              <a:t>Post graduation, job stability of graduates improves markedly and by the second year exceeds other IL healthcare workers age of the same age</a:t>
            </a:r>
          </a:p>
          <a:p>
            <a:pPr lvl="1"/>
            <a:r>
              <a:rPr lang="en-US" dirty="0" smtClean="0"/>
              <a:t>By the second </a:t>
            </a:r>
            <a:r>
              <a:rPr lang="en-US" dirty="0"/>
              <a:t>year post-graduation, </a:t>
            </a:r>
            <a:r>
              <a:rPr lang="en-US" dirty="0" smtClean="0"/>
              <a:t>overall earnings and earnings </a:t>
            </a:r>
            <a:r>
              <a:rPr lang="en-US" dirty="0"/>
              <a:t>growth is </a:t>
            </a:r>
            <a:r>
              <a:rPr lang="en-US" dirty="0" smtClean="0"/>
              <a:t>higher for </a:t>
            </a:r>
            <a:r>
              <a:rPr lang="en-US" dirty="0" err="1" smtClean="0"/>
              <a:t>Hlth</a:t>
            </a:r>
            <a:r>
              <a:rPr lang="en-US" dirty="0" smtClean="0"/>
              <a:t> </a:t>
            </a:r>
            <a:r>
              <a:rPr lang="en-US" dirty="0"/>
              <a:t>Grads </a:t>
            </a:r>
            <a:r>
              <a:rPr lang="en-US" dirty="0" smtClean="0"/>
              <a:t>than other </a:t>
            </a:r>
            <a:r>
              <a:rPr lang="en-US" dirty="0" err="1" smtClean="0"/>
              <a:t>Hlth</a:t>
            </a:r>
            <a:r>
              <a:rPr lang="en-US" dirty="0" smtClean="0"/>
              <a:t> </a:t>
            </a:r>
            <a:r>
              <a:rPr lang="en-US" dirty="0"/>
              <a:t>Workers </a:t>
            </a:r>
            <a:r>
              <a:rPr lang="en-US" dirty="0" smtClean="0"/>
              <a:t>of the same 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Summary of 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7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2012Q2 completers from statewide training </a:t>
            </a:r>
            <a:r>
              <a:rPr lang="en-US" dirty="0"/>
              <a:t>program </a:t>
            </a:r>
            <a:r>
              <a:rPr lang="en-US" dirty="0" smtClean="0"/>
              <a:t>for WIA/Trade</a:t>
            </a:r>
          </a:p>
          <a:p>
            <a:pPr lvl="1"/>
            <a:r>
              <a:rPr lang="en-US" dirty="0" smtClean="0"/>
              <a:t>WIA programs serve Adults, Dislocated Workers, and Youth</a:t>
            </a:r>
          </a:p>
          <a:p>
            <a:pPr lvl="1"/>
            <a:r>
              <a:rPr lang="en-US" dirty="0" smtClean="0"/>
              <a:t>Trade program serve individuals who lose their job for NAFTA/TAA related reasons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r>
              <a:rPr lang="en-US" dirty="0" smtClean="0"/>
              <a:t>Completers represent those who exited the training program for reason of entered employment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Example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54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Post-exit, job stability for completers improves markedly;  </a:t>
            </a:r>
            <a:r>
              <a:rPr lang="en-US" sz="2400" dirty="0"/>
              <a:t>second year </a:t>
            </a:r>
            <a:r>
              <a:rPr lang="en-US" sz="2400" dirty="0" smtClean="0"/>
              <a:t>post-exit, vets outperform other completers and equal other IL workers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87" y="1600200"/>
            <a:ext cx="62270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6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Vet </a:t>
            </a:r>
            <a:r>
              <a:rPr lang="en-US" sz="2200" dirty="0"/>
              <a:t>completers earn more than a </a:t>
            </a:r>
            <a:r>
              <a:rPr lang="en-US" sz="2200" dirty="0" smtClean="0"/>
              <a:t>20% premium </a:t>
            </a:r>
            <a:r>
              <a:rPr lang="en-US" sz="2200" dirty="0"/>
              <a:t>over other completers at the time of </a:t>
            </a:r>
            <a:r>
              <a:rPr lang="en-US" sz="2200" dirty="0" smtClean="0"/>
              <a:t>exit ($</a:t>
            </a:r>
            <a:r>
              <a:rPr lang="en-US" sz="2200" dirty="0"/>
              <a:t>2,718 vs $</a:t>
            </a:r>
            <a:r>
              <a:rPr lang="en-US" sz="2200" dirty="0" smtClean="0"/>
              <a:t>2,221); 15% premium throughout </a:t>
            </a:r>
            <a:r>
              <a:rPr lang="en-US" sz="2200" dirty="0"/>
              <a:t>the </a:t>
            </a:r>
            <a:r>
              <a:rPr lang="en-US" sz="2200" dirty="0" smtClean="0"/>
              <a:t>period ($2,955 </a:t>
            </a:r>
            <a:r>
              <a:rPr lang="en-US" sz="2200" dirty="0"/>
              <a:t>vs $</a:t>
            </a:r>
            <a:r>
              <a:rPr lang="en-US" sz="2200" dirty="0" smtClean="0"/>
              <a:t>2,581)</a:t>
            </a:r>
            <a:endParaRPr lang="en-US" sz="2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87" y="1600200"/>
            <a:ext cx="62270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1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Vet </a:t>
            </a:r>
            <a:r>
              <a:rPr lang="en-US" sz="2200" dirty="0"/>
              <a:t>earnings outpace other completers in the same industry by </a:t>
            </a:r>
            <a:r>
              <a:rPr lang="en-US" sz="2200" dirty="0" smtClean="0"/>
              <a:t>25% ($</a:t>
            </a:r>
            <a:r>
              <a:rPr lang="en-US" sz="2200" dirty="0"/>
              <a:t>2,561 vs $</a:t>
            </a:r>
            <a:r>
              <a:rPr lang="en-US" sz="2200" dirty="0" smtClean="0"/>
              <a:t>2,057); Vets </a:t>
            </a:r>
            <a:r>
              <a:rPr lang="en-US" sz="2200" dirty="0"/>
              <a:t>in health jobs realize an average over-the-year earnings gain of nearly 14.5</a:t>
            </a:r>
            <a:r>
              <a:rPr lang="en-US" sz="2200" dirty="0" smtClean="0"/>
              <a:t>%, other </a:t>
            </a:r>
            <a:r>
              <a:rPr lang="en-US" sz="2200" dirty="0"/>
              <a:t>completers </a:t>
            </a:r>
            <a:r>
              <a:rPr lang="en-US" sz="2200" dirty="0" smtClean="0"/>
              <a:t>only 6.9%</a:t>
            </a:r>
            <a:endParaRPr lang="en-US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87" y="1600200"/>
            <a:ext cx="62270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80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dirty="0"/>
              <a:t>Monthly earnings </a:t>
            </a:r>
            <a:r>
              <a:rPr lang="en-US" sz="2200" dirty="0" smtClean="0"/>
              <a:t>is similar for older vets and all vets in </a:t>
            </a:r>
            <a:r>
              <a:rPr lang="en-US" sz="2200" dirty="0"/>
              <a:t>the health </a:t>
            </a:r>
            <a:r>
              <a:rPr lang="en-US" sz="2200" dirty="0" smtClean="0"/>
              <a:t>industry ($</a:t>
            </a:r>
            <a:r>
              <a:rPr lang="en-US" sz="2200" dirty="0"/>
              <a:t>2,536 vs $</a:t>
            </a:r>
            <a:r>
              <a:rPr lang="en-US" sz="2200" dirty="0" smtClean="0"/>
              <a:t>2,561); monthly </a:t>
            </a:r>
            <a:r>
              <a:rPr lang="en-US" sz="2200" dirty="0"/>
              <a:t>earnings is </a:t>
            </a:r>
            <a:r>
              <a:rPr lang="en-US" sz="2200" dirty="0" smtClean="0"/>
              <a:t>less for </a:t>
            </a:r>
            <a:r>
              <a:rPr lang="en-US" sz="2200" dirty="0"/>
              <a:t>older </a:t>
            </a:r>
            <a:r>
              <a:rPr lang="en-US" sz="2200" dirty="0" smtClean="0"/>
              <a:t>completers than all completers ($</a:t>
            </a:r>
            <a:r>
              <a:rPr lang="en-US" sz="2200" dirty="0"/>
              <a:t>1,950 vs $2,057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87" y="1600200"/>
            <a:ext cx="62270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6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2- completers from statewide training programs for WIA/Trade</a:t>
            </a:r>
          </a:p>
          <a:p>
            <a:r>
              <a:rPr lang="en-US" dirty="0"/>
              <a:t>Focus- comparing outcomes for </a:t>
            </a:r>
            <a:r>
              <a:rPr lang="en-US" dirty="0" smtClean="0"/>
              <a:t>subpopulations of training completers ( vets vs others) to IL </a:t>
            </a:r>
            <a:r>
              <a:rPr lang="en-US" dirty="0"/>
              <a:t>workers in the </a:t>
            </a:r>
            <a:r>
              <a:rPr lang="en-US" dirty="0" smtClean="0"/>
              <a:t>same industry </a:t>
            </a:r>
            <a:r>
              <a:rPr lang="en-US" dirty="0"/>
              <a:t>and </a:t>
            </a:r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Within two years of exit, completer job stability is similar to other Illinois workers, although more so for veteran completers</a:t>
            </a:r>
          </a:p>
          <a:p>
            <a:pPr lvl="1"/>
            <a:r>
              <a:rPr lang="en-US" dirty="0" smtClean="0"/>
              <a:t>Structural distinction in earnings between veteran completers and other completers at time of placement remains evident throughout two-year study</a:t>
            </a:r>
          </a:p>
          <a:p>
            <a:pPr lvl="1"/>
            <a:r>
              <a:rPr lang="en-US" dirty="0" smtClean="0"/>
              <a:t>Health industry may offer high returns to experience and placement of older completers in this industry may mitigate earnings potential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Summary of 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9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1"/>
            <a:ext cx="8229600" cy="18297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Integrating Information Platforms: </a:t>
            </a:r>
            <a:r>
              <a:rPr lang="en-US" sz="1800" i="1" dirty="0" smtClean="0"/>
              <a:t>Informed Student Choice, Career Readiness and Workforce Outcomes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255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07085" y="184771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Access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7085" y="990600"/>
            <a:ext cx="7886699" cy="464820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Illinois Board of Higher Education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has 20 years of enrollment information that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400" dirty="0" smtClean="0"/>
              <a:t>t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has captured from all degree</a:t>
            </a:r>
            <a:r>
              <a:rPr lang="en-US" sz="2400" dirty="0"/>
              <a:t>-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granting institutions in the state. 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IBHE is also statutorily required to submit an underrepresented groups report. </a:t>
            </a:r>
            <a:endParaRPr lang="en-US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With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our old information system we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were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able to determine the racial composition of the system as a whole as well as the different </a:t>
            </a:r>
            <a:r>
              <a:rPr lang="en-US" sz="2400" dirty="0"/>
              <a:t>sectors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of the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system.</a:t>
            </a: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 were also able to establish and examine trends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didn’t get at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retention or time to 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completion.</a:t>
            </a: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6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20635178">
            <a:off x="41012" y="3119881"/>
            <a:ext cx="19812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delivery platform is a cost-effective dual platform approach that includes,</a:t>
            </a:r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Web based solution that emphasizes ease of use, navigation and user choice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SAS Visual Analytics based solution that emphasizes research and analysis for large data sets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Delivery Platform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1363744" cy="109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38800" y="4830228"/>
            <a:ext cx="1447800" cy="11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Eventual target audience – Parents, Students </a:t>
            </a:r>
          </a:p>
          <a:p>
            <a:r>
              <a:rPr lang="en-US" sz="2400" dirty="0" smtClean="0"/>
              <a:t>Ability to scale for a large number of concurrent users</a:t>
            </a:r>
          </a:p>
          <a:p>
            <a:r>
              <a:rPr lang="en-US" sz="2400" dirty="0" smtClean="0"/>
              <a:t>Highly cost-effective</a:t>
            </a:r>
          </a:p>
          <a:p>
            <a:r>
              <a:rPr lang="en-US" sz="2400" dirty="0" smtClean="0"/>
              <a:t>Mobile Responsive Solution</a:t>
            </a:r>
          </a:p>
          <a:p>
            <a:r>
              <a:rPr lang="en-US" sz="2400" dirty="0" smtClean="0"/>
              <a:t>Technology</a:t>
            </a:r>
          </a:p>
          <a:p>
            <a:pPr lvl="1"/>
            <a:r>
              <a:rPr lang="en-US" sz="2000" dirty="0" smtClean="0"/>
              <a:t>High charts – A highly responsive integrating charting solution</a:t>
            </a:r>
          </a:p>
          <a:p>
            <a:pPr lvl="1"/>
            <a:r>
              <a:rPr lang="en-US" sz="2000" dirty="0" smtClean="0"/>
              <a:t>HTML5, CSS3, JQuery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636" y="528179"/>
            <a:ext cx="7086600" cy="79663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Web based solution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63744" cy="109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Target audience – Analysts, Researchers</a:t>
            </a:r>
          </a:p>
          <a:p>
            <a:r>
              <a:rPr lang="en-US" sz="2400" dirty="0" smtClean="0"/>
              <a:t>Ability to work with very large data sets</a:t>
            </a:r>
          </a:p>
          <a:p>
            <a:r>
              <a:rPr lang="en-US" sz="2400" dirty="0" smtClean="0"/>
              <a:t>Secure environment – Login needed</a:t>
            </a:r>
          </a:p>
          <a:p>
            <a:r>
              <a:rPr lang="en-US" sz="2400" dirty="0" smtClean="0"/>
              <a:t>Ability to disclosure proof with variable cell size limits</a:t>
            </a:r>
          </a:p>
          <a:p>
            <a:r>
              <a:rPr lang="en-US" sz="2400" dirty="0" smtClean="0"/>
              <a:t>Limited by functionality of SAS Visual Analytics</a:t>
            </a:r>
          </a:p>
          <a:p>
            <a:r>
              <a:rPr lang="en-US" sz="2400" dirty="0" smtClean="0"/>
              <a:t>Computing intensive</a:t>
            </a:r>
          </a:p>
          <a:p>
            <a:r>
              <a:rPr lang="en-US" sz="2400" dirty="0" smtClean="0"/>
              <a:t>Technology</a:t>
            </a:r>
          </a:p>
          <a:p>
            <a:pPr lvl="1"/>
            <a:r>
              <a:rPr lang="en-US" sz="2000" dirty="0" smtClean="0"/>
              <a:t>SAS Visual Analytics (internally uses Hadoop)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636" y="528179"/>
            <a:ext cx="7086600" cy="796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Research &amp; Analysis solution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447800" cy="1189572"/>
          </a:xfrm>
          <a:prstGeom prst="rect">
            <a:avLst/>
          </a:prstGeom>
        </p:spPr>
      </p:pic>
      <p:pic>
        <p:nvPicPr>
          <p:cNvPr id="6147" name="Picture 3" descr="C:\Users\rcidambi\AppData\Local\Microsoft\Windows\Temporary Internet Files\Content.IE5\9AZUCR0M\padlock-26ia32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03475"/>
            <a:ext cx="424834" cy="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636" y="528179"/>
            <a:ext cx="7086600" cy="796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Research &amp; Analysis solution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447800" cy="11895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605915"/>
            <a:ext cx="8229600" cy="4794885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7086600" y="3352800"/>
            <a:ext cx="20574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Institution and Program of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636" y="528179"/>
            <a:ext cx="7086600" cy="796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Research &amp; Analysis solution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447800" cy="11895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662035" cy="456311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7086600" y="3352800"/>
            <a:ext cx="20574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Job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636" y="528179"/>
            <a:ext cx="7086600" cy="796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Research &amp; Analysis solution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447800" cy="11895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599" y="1418172"/>
            <a:ext cx="8839201" cy="4830228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7086600" y="3352800"/>
            <a:ext cx="20574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Earnings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636" y="528179"/>
            <a:ext cx="7086600" cy="7966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The Research &amp; Analysis solution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447800" cy="11895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610600" cy="48768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7086600" y="3352800"/>
            <a:ext cx="20574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</a:t>
            </a:r>
          </a:p>
          <a:p>
            <a:pPr algn="ctr"/>
            <a:r>
              <a:rPr lang="en-US" dirty="0" smtClean="0"/>
              <a:t>Industries/ Earnings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Stakeholder Discussions</a:t>
            </a:r>
          </a:p>
          <a:p>
            <a:r>
              <a:rPr lang="en-US" sz="2400" dirty="0" smtClean="0"/>
              <a:t>Data Processing </a:t>
            </a:r>
          </a:p>
          <a:p>
            <a:r>
              <a:rPr lang="en-US" sz="2400" dirty="0" smtClean="0"/>
              <a:t>Prototype to Production</a:t>
            </a:r>
          </a:p>
          <a:p>
            <a:pPr lvl="1"/>
            <a:r>
              <a:rPr lang="en-US" sz="1600" dirty="0" smtClean="0"/>
              <a:t>User Focus Groups for design</a:t>
            </a:r>
          </a:p>
          <a:p>
            <a:pPr lvl="1"/>
            <a:r>
              <a:rPr lang="en-US" sz="1600" dirty="0" smtClean="0"/>
              <a:t>Scale the scorecard – Infrastructure, technical design</a:t>
            </a:r>
          </a:p>
          <a:p>
            <a:pPr lvl="1"/>
            <a:r>
              <a:rPr lang="en-US" sz="1600" dirty="0" smtClean="0"/>
              <a:t>Scale the SAS VA environment</a:t>
            </a:r>
          </a:p>
          <a:p>
            <a:pPr lvl="1"/>
            <a:endParaRPr lang="en-US" sz="1600" dirty="0" smtClean="0"/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528179"/>
            <a:ext cx="5638800" cy="79663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Next Steps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447800" cy="11895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291"/>
            <a:ext cx="1363744" cy="109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Degrees</a:t>
            </a:r>
            <a:endParaRPr lang="en-US" sz="33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1375172"/>
            <a:ext cx="7886699" cy="433982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anchor="t" anchorCtr="0">
            <a:noAutofit/>
          </a:bodyPr>
          <a:lstStyle/>
          <a:p>
            <a:pPr marL="171450" indent="-17145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IBHE has been systematically tracking degree production for 20 years.</a:t>
            </a:r>
          </a:p>
          <a:p>
            <a:pPr marL="514350" lvl="1" indent="-171450">
              <a:lnSpc>
                <a:spcPct val="8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current system allows for disaggregation by sector, degree level, race, gender, and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</a:p>
          <a:p>
            <a:pPr marL="342900" lvl="1" indent="0">
              <a:lnSpc>
                <a:spcPct val="80000"/>
              </a:lnSpc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://www.ibhe.org/EnrollmentsDegrees/Search.aspx</a:t>
            </a: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allows for the development of trends</a:t>
            </a: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unit of measurement is the institution, not the individual</a:t>
            </a: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disconnect between enrollment and degrees</a:t>
            </a: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Until recently, our knowledge was limited to what happened in the postsecondary space</a:t>
            </a:r>
          </a:p>
          <a:p>
            <a:pPr marL="514350" lvl="1" indent="-171450">
              <a:lnSpc>
                <a:spcPct val="8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way to tell if the supply was actually meeting the employer demand</a:t>
            </a: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1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28650" y="457200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28649" y="1295400"/>
            <a:ext cx="7886699" cy="340598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Reflected in the Public Agenda for College and Career Success and IBHE’s performance funding formula</a:t>
            </a:r>
            <a:endParaRPr lang="en-US" sz="2800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The Completion Agenda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 Light" panose="020F0302020204030204" pitchFamily="34" charset="0"/>
              </a:rPr>
              <a:t>60% of the working age adults with a high quality credential or degree by </a:t>
            </a:r>
            <a:r>
              <a:rPr lang="en-US" sz="2800" dirty="0" smtClean="0">
                <a:latin typeface="Calibri Light" panose="020F0302020204030204" pitchFamily="34" charset="0"/>
              </a:rPr>
              <a:t>2025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>
                <a:latin typeface="Calibri Light" panose="020F0302020204030204" pitchFamily="34" charset="0"/>
              </a:rPr>
              <a:t>Assessed </a:t>
            </a:r>
            <a:r>
              <a:rPr lang="en-US" sz="2800" dirty="0">
                <a:latin typeface="Calibri Light" panose="020F0302020204030204" pitchFamily="34" charset="0"/>
              </a:rPr>
              <a:t>with either a) population-based metrics, or b) aggregating all degree production in the </a:t>
            </a:r>
            <a:r>
              <a:rPr lang="en-US" sz="2800" dirty="0" smtClean="0">
                <a:latin typeface="Calibri Light" panose="020F0302020204030204" pitchFamily="34" charset="0"/>
              </a:rPr>
              <a:t>state</a:t>
            </a:r>
            <a:endParaRPr lang="en-US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422" t="392" r="4849" b="10694"/>
          <a:stretch>
            <a:fillRect/>
          </a:stretch>
        </p:blipFill>
        <p:spPr bwMode="auto">
          <a:xfrm>
            <a:off x="0" y="685800"/>
            <a:ext cx="8991600" cy="3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181600"/>
            <a:ext cx="5053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Lumina Foundation. (2016). </a:t>
            </a:r>
            <a:r>
              <a:rPr lang="en-US" sz="1350" i="1" dirty="0"/>
              <a:t>A Stronger Nation</a:t>
            </a:r>
            <a:r>
              <a:rPr lang="en-US" sz="1350" dirty="0"/>
              <a:t>. Indianapolis, IN. </a:t>
            </a:r>
          </a:p>
        </p:txBody>
      </p:sp>
    </p:spTree>
    <p:extLst>
      <p:ext uri="{BB962C8B-B14F-4D97-AF65-F5344CB8AC3E}">
        <p14:creationId xmlns:p14="http://schemas.microsoft.com/office/powerpoint/2010/main" val="17375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255" t="9575" r="4665" b="4883"/>
          <a:stretch>
            <a:fillRect/>
          </a:stretch>
        </p:blipFill>
        <p:spPr bwMode="auto">
          <a:xfrm>
            <a:off x="283967" y="685800"/>
            <a:ext cx="882984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152523"/>
            <a:ext cx="5053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Lumina Foundation. (2016). </a:t>
            </a:r>
            <a:r>
              <a:rPr lang="en-US" sz="1350" i="1" dirty="0"/>
              <a:t>A Stronger Nation</a:t>
            </a:r>
            <a:r>
              <a:rPr lang="en-US" sz="1350" dirty="0"/>
              <a:t>. Indianapolis, IN. </a:t>
            </a:r>
          </a:p>
        </p:txBody>
      </p:sp>
    </p:spTree>
    <p:extLst>
      <p:ext uri="{BB962C8B-B14F-4D97-AF65-F5344CB8AC3E}">
        <p14:creationId xmlns:p14="http://schemas.microsoft.com/office/powerpoint/2010/main" val="25121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5946" y="762000"/>
            <a:ext cx="7926265" cy="972649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dirty="0">
                <a:solidFill>
                  <a:srgbClr val="004466"/>
                </a:solidFill>
                <a:latin typeface="Candara" panose="020E0502030303020204" pitchFamily="34" charset="0"/>
              </a:rPr>
              <a:t>Recent Award Production in Illinois </a:t>
            </a:r>
          </a:p>
          <a:p>
            <a:pPr algn="r"/>
            <a:r>
              <a:rPr lang="en-US" sz="3000" dirty="0">
                <a:solidFill>
                  <a:srgbClr val="004466"/>
                </a:solidFill>
                <a:latin typeface="Candara" panose="020E0502030303020204" pitchFamily="34" charset="0"/>
              </a:rPr>
              <a:t>Relative to Projected Need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975946" y="1981200"/>
          <a:ext cx="8066882" cy="376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371725" y="4903470"/>
            <a:ext cx="6043100" cy="89154"/>
            <a:chOff x="3015566" y="5370068"/>
            <a:chExt cx="8204200" cy="118872"/>
          </a:xfrm>
        </p:grpSpPr>
        <p:cxnSp>
          <p:nvCxnSpPr>
            <p:cNvPr id="4" name="Straight Connector 3"/>
            <p:cNvCxnSpPr/>
            <p:nvPr/>
          </p:nvCxnSpPr>
          <p:spPr>
            <a:xfrm rot="10800000" flipV="1">
              <a:off x="3015566" y="5370068"/>
              <a:ext cx="0" cy="1188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 flipV="1">
              <a:off x="4392246" y="5370068"/>
              <a:ext cx="0" cy="1188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 flipV="1">
              <a:off x="5758766" y="5370068"/>
              <a:ext cx="0" cy="1188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7130365" y="5370068"/>
              <a:ext cx="0" cy="1188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8486726" y="5370068"/>
              <a:ext cx="0" cy="1188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9858326" y="5370068"/>
              <a:ext cx="0" cy="1188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H="1">
              <a:off x="11219766" y="5370068"/>
              <a:ext cx="0" cy="1188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7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94" y="609600"/>
            <a:ext cx="8949906" cy="63193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Relative Change in the Number of Bachelor’s Degree Awarded at Illinois Public Universities: 2014 to 2004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09600" y="1241530"/>
          <a:ext cx="7854351" cy="441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3247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2456</TotalTime>
  <Words>1377</Words>
  <Application>Microsoft Office PowerPoint</Application>
  <PresentationFormat>On-screen Show (4:3)</PresentationFormat>
  <Paragraphs>167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Concourse</vt:lpstr>
      <vt:lpstr>Office Theme</vt:lpstr>
      <vt:lpstr>1_Concourse</vt:lpstr>
      <vt:lpstr>Workforce Outcomes: Job-Based Perspective</vt:lpstr>
      <vt:lpstr>Why the Emphasis on Employment Outcomes?</vt:lpstr>
      <vt:lpstr>College Access</vt:lpstr>
      <vt:lpstr>Degrees</vt:lpstr>
      <vt:lpstr>Completion</vt:lpstr>
      <vt:lpstr>PowerPoint Presentation</vt:lpstr>
      <vt:lpstr>PowerPoint Presentation</vt:lpstr>
      <vt:lpstr>PowerPoint Presentation</vt:lpstr>
      <vt:lpstr>Relative Change in the Number of Bachelor’s Degree Awarded at Illinois Public Universities: 2014 to 2004 </vt:lpstr>
      <vt:lpstr>Completion for What?</vt:lpstr>
      <vt:lpstr>Data and Research Partnerships</vt:lpstr>
      <vt:lpstr>Data and Research Partnerships</vt:lpstr>
      <vt:lpstr>Data and Research Partnerships</vt:lpstr>
      <vt:lpstr>Partnerships</vt:lpstr>
      <vt:lpstr>Workforce Outcome Narratives</vt:lpstr>
      <vt:lpstr>Job-Based Workforce Outcomes</vt:lpstr>
      <vt:lpstr>Example 1</vt:lpstr>
      <vt:lpstr>Post-graduation, job stability for Hlth Grads improves markedly; second year post-graduation, job stability for Hlth Grads nears 80%</vt:lpstr>
      <vt:lpstr>First year post-graduation, job stability for Hlth Grads is similar to All Hlth Workers (age 22-24); second year post-graduation, job stability for Hlth Grads is higher</vt:lpstr>
      <vt:lpstr>Second year post-graduation, job stability for Hlth Grads is higher than All Hlth Workers (age 25-34)</vt:lpstr>
      <vt:lpstr>First year post-graduation, earnings for Hlth Grads is equal to All Hlth Workers age 25-34; second year post-graduation, earnings growth is 15% Hlth Grads and only 4.8% for All Hlth Workers age 25-34</vt:lpstr>
      <vt:lpstr>Summary of Findings</vt:lpstr>
      <vt:lpstr>Example 2</vt:lpstr>
      <vt:lpstr>Post-exit, job stability for completers improves markedly;  second year post-exit, vets outperform other completers and equal other IL workers</vt:lpstr>
      <vt:lpstr>Vet completers earn more than a 20% premium over other completers at the time of exit ($2,718 vs $2,221); 15% premium throughout the period ($2,955 vs $2,581)</vt:lpstr>
      <vt:lpstr>Vet earnings outpace other completers in the same industry by 25% ($2,561 vs $2,057); Vets in health jobs realize an average over-the-year earnings gain of nearly 14.5%, other completers only 6.9%</vt:lpstr>
      <vt:lpstr>Monthly earnings is similar for older vets and all vets in the health industry ($2,536 vs $2,561); monthly earnings is less for older completers than all completers ($1,950 vs $2,057)</vt:lpstr>
      <vt:lpstr>Summary of Findings</vt:lpstr>
      <vt:lpstr>Integrating Information Platforms: Informed Student Choice, Career Readiness and Workforce Outcomes</vt:lpstr>
      <vt:lpstr>The Delivery Platform</vt:lpstr>
      <vt:lpstr>The Web based solution</vt:lpstr>
      <vt:lpstr>The Research &amp; Analysis solution</vt:lpstr>
      <vt:lpstr>The Research &amp; Analysis solution</vt:lpstr>
      <vt:lpstr>The Research &amp; Analysis solution</vt:lpstr>
      <vt:lpstr>The Research &amp; Analysis solution</vt:lpstr>
      <vt:lpstr>The Research &amp; Analysis solution</vt:lpstr>
      <vt:lpstr>Next Steps</vt:lpstr>
    </vt:vector>
  </TitlesOfParts>
  <Company>State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Putnam, George</dc:creator>
  <cp:lastModifiedBy>Sam Nelson</cp:lastModifiedBy>
  <cp:revision>78</cp:revision>
  <cp:lastPrinted>2016-07-20T22:25:17Z</cp:lastPrinted>
  <dcterms:created xsi:type="dcterms:W3CDTF">2016-05-16T18:23:10Z</dcterms:created>
  <dcterms:modified xsi:type="dcterms:W3CDTF">2016-07-22T22:45:49Z</dcterms:modified>
</cp:coreProperties>
</file>